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77" r:id="rId4"/>
    <p:sldId id="283" r:id="rId5"/>
    <p:sldId id="298" r:id="rId6"/>
    <p:sldId id="296" r:id="rId7"/>
    <p:sldId id="284" r:id="rId8"/>
    <p:sldId id="285" r:id="rId9"/>
    <p:sldId id="286" r:id="rId10"/>
    <p:sldId id="291" r:id="rId11"/>
    <p:sldId id="290" r:id="rId12"/>
    <p:sldId id="297" r:id="rId13"/>
    <p:sldId id="287" r:id="rId14"/>
    <p:sldId id="295" r:id="rId15"/>
    <p:sldId id="29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72">
          <p15:clr>
            <a:srgbClr val="A4A3A4"/>
          </p15:clr>
        </p15:guide>
        <p15:guide id="2" orient="horz" pos="2102">
          <p15:clr>
            <a:srgbClr val="A4A3A4"/>
          </p15:clr>
        </p15:guide>
        <p15:guide id="3" orient="horz" pos="2736" userDrawn="1">
          <p15:clr>
            <a:srgbClr val="A4A3A4"/>
          </p15:clr>
        </p15:guide>
        <p15:guide id="4" orient="horz" pos="3024">
          <p15:clr>
            <a:srgbClr val="A4A3A4"/>
          </p15:clr>
        </p15:guide>
        <p15:guide id="5" pos="1728">
          <p15:clr>
            <a:srgbClr val="A4A3A4"/>
          </p15:clr>
        </p15:guide>
        <p15:guide id="6" pos="2016">
          <p15:clr>
            <a:srgbClr val="A4A3A4"/>
          </p15:clr>
        </p15:guide>
        <p15:guide id="7" pos="1152">
          <p15:clr>
            <a:srgbClr val="A4A3A4"/>
          </p15:clr>
        </p15:guide>
        <p15:guide id="8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28F"/>
    <a:srgbClr val="284494"/>
    <a:srgbClr val="21538F"/>
    <a:srgbClr val="E9CF11"/>
    <a:srgbClr val="3337A0"/>
    <a:srgbClr val="373737"/>
    <a:srgbClr val="FE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0514" autoAdjust="0"/>
  </p:normalViewPr>
  <p:slideViewPr>
    <p:cSldViewPr snapToGrid="0">
      <p:cViewPr>
        <p:scale>
          <a:sx n="75" d="100"/>
          <a:sy n="75" d="100"/>
        </p:scale>
        <p:origin x="-2706" y="-756"/>
      </p:cViewPr>
      <p:guideLst>
        <p:guide orient="horz" pos="1814"/>
        <p:guide orient="horz" pos="2552"/>
        <p:guide orient="horz" pos="3600"/>
        <p:guide orient="horz" pos="1411"/>
        <p:guide orient="horz" pos="3773"/>
        <p:guide pos="576"/>
        <p:guide pos="1152"/>
        <p:guide pos="288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4663C-806B-420E-93B1-49207893F150}" type="datetimeFigureOut">
              <a:rPr lang="en-CA" smtClean="0"/>
              <a:t>15/05/2015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346F6-A6F3-4EB9-9CB6-21B1D19796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391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8958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>
                <a:solidFill>
                  <a:prstClr val="black"/>
                </a:solidFill>
              </a:rPr>
              <a:pPr/>
              <a:t>13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12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7712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7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31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6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1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14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48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1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16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4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10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48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31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82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3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3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6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2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322D9-600A-4057-86B7-C922BA3C815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9" y="960148"/>
            <a:ext cx="9326778" cy="484626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90" y="2331732"/>
            <a:ext cx="5265419" cy="256031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N:\Carlos\Stantec\!_LTPP Communications\North Central\27 - Minnesota\Images\FHWO Logo - R1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9" y="5894373"/>
            <a:ext cx="2502766" cy="8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77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932" y="2298837"/>
            <a:ext cx="5074920" cy="182979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8137" y="301079"/>
            <a:ext cx="8421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IRI: </a:t>
            </a:r>
            <a:r>
              <a:rPr lang="en-CA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Step 4…</a:t>
            </a: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957" y="1267152"/>
            <a:ext cx="792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2D328F"/>
                </a:solidFill>
                <a:latin typeface="Futura Md BT"/>
              </a:rPr>
              <a:t>www.InfoPave.com/MyLTPP/MyDataExtraction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826" y="1867950"/>
            <a:ext cx="2943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Go to: My LTPP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026921" y="2999132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211704" y="3678480"/>
            <a:ext cx="0" cy="532863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548475" y="2190541"/>
            <a:ext cx="0" cy="532412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4826" y="3042934"/>
            <a:ext cx="29430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Download &amp; Compile given data.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4826" y="2199534"/>
            <a:ext cx="2943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Go to: My Data Extractions</a:t>
            </a:r>
          </a:p>
          <a:p>
            <a:endParaRPr lang="en-US" sz="1000" dirty="0" smtClean="0">
              <a:solidFill>
                <a:schemeClr val="tx2"/>
              </a:solidFill>
              <a:latin typeface="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174403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8137" y="301079"/>
            <a:ext cx="8421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IRI: </a:t>
            </a:r>
            <a:r>
              <a:rPr lang="en-CA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Step 5</a:t>
            </a:r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4826" y="1498669"/>
            <a:ext cx="79664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The IRI is directly related to the pavement condition, which is based on 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a Pavement Serviceability Rating (PSR) </a:t>
            </a: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This PSR system runs on a scale of 0.0 to 5.0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“Factors 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considered in determining </a:t>
            </a: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the PSR 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for a given section of roadway are ride quality in terms of the IRI, average rut depth and </a:t>
            </a: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age of 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the surface course. IRI values and average rut depth are taken directly from profiler data</a:t>
            </a: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.”[1]</a:t>
            </a:r>
            <a:endParaRPr lang="en-US" sz="2200" dirty="0">
              <a:solidFill>
                <a:schemeClr val="tx2"/>
              </a:solidFill>
              <a:latin typeface="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11711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8137" y="301079"/>
            <a:ext cx="8421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IRI: </a:t>
            </a:r>
            <a:r>
              <a:rPr lang="en-CA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Step 5</a:t>
            </a:r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4825" y="1505393"/>
            <a:ext cx="523451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Figure 2.2 shows 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data from the International Road Roughness </a:t>
            </a: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Experiment</a:t>
            </a:r>
            <a:r>
              <a:rPr lang="en-US" sz="2200" dirty="0" smtClean="0">
                <a:solidFill>
                  <a:srgbClr val="FF0000"/>
                </a:solidFill>
                <a:latin typeface="Futura Md BT"/>
              </a:rPr>
              <a:t> </a:t>
            </a: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relating 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the </a:t>
            </a: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Pavement Serviceability 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Index (PSI) to IRI</a:t>
            </a: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. [1]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As 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serviceability ratings are dominated by vehicle </a:t>
            </a: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ride perception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, a close correlation with IRI roughness is expected</a:t>
            </a: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.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 [1]</a:t>
            </a:r>
            <a:endParaRPr lang="en-US" sz="2200" dirty="0" smtClean="0">
              <a:solidFill>
                <a:schemeClr val="tx2"/>
              </a:solidFill>
              <a:latin typeface="Futura Md B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1" t="36546" r="48606" b="10894"/>
          <a:stretch/>
        </p:blipFill>
        <p:spPr bwMode="auto">
          <a:xfrm>
            <a:off x="5604435" y="1575525"/>
            <a:ext cx="3265198" cy="330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90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106041" y="1143000"/>
            <a:ext cx="91440" cy="2743200"/>
          </a:xfrm>
          <a:prstGeom prst="rect">
            <a:avLst/>
          </a:prstGeom>
          <a:solidFill>
            <a:srgbClr val="FEFCFC"/>
          </a:solidFill>
          <a:ln>
            <a:noFill/>
          </a:ln>
          <a:effectLst>
            <a:innerShdw blurRad="50927" dist="38100" dir="135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spc="50">
              <a:ln w="13500">
                <a:solidFill>
                  <a:srgbClr val="D34817">
                    <a:shade val="2500"/>
                    <a:alpha val="6500"/>
                  </a:srgbClr>
                </a:solidFill>
                <a:prstDash val="solid"/>
              </a:ln>
              <a:solidFill>
                <a:srgbClr val="D34817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85225" y="2129879"/>
            <a:ext cx="48423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Questions?</a:t>
            </a:r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94" y="2286478"/>
            <a:ext cx="20955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8137" y="301079"/>
            <a:ext cx="8421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References</a:t>
            </a:r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4826" y="1612969"/>
            <a:ext cx="796640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latin typeface="Futura Md B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Dr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. Khaled </a:t>
            </a:r>
            <a:r>
              <a:rPr lang="en-US" sz="2200" dirty="0" err="1">
                <a:solidFill>
                  <a:schemeClr val="tx2"/>
                </a:solidFill>
                <a:latin typeface="Futura Md BT"/>
              </a:rPr>
              <a:t>Ksaibati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 and </a:t>
            </a:r>
            <a:r>
              <a:rPr lang="en-US" sz="2200" dirty="0" err="1">
                <a:solidFill>
                  <a:schemeClr val="tx2"/>
                </a:solidFill>
                <a:latin typeface="Futura Md BT"/>
              </a:rPr>
              <a:t>Shahriar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 Al Mahmood. Utilizing the Long-Term Pavement Performance Database in Evaluating the Effectiveness of Pavement Smoothness. Department of Civil and Architectural Engineering, The University of Wyoming, Laramie, Wyoming, March 2002</a:t>
            </a:r>
            <a:endParaRPr lang="en-US" sz="2200" dirty="0">
              <a:solidFill>
                <a:schemeClr val="tx2"/>
              </a:solidFill>
              <a:latin typeface="Futura Md B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Long 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Term Pavement Performance. LTPP </a:t>
            </a:r>
            <a:r>
              <a:rPr lang="en-US" sz="2200" dirty="0" err="1">
                <a:solidFill>
                  <a:schemeClr val="tx2"/>
                </a:solidFill>
                <a:latin typeface="Futura Md BT"/>
              </a:rPr>
              <a:t>InfoPave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. www.infopave.com.</a:t>
            </a:r>
          </a:p>
        </p:txBody>
      </p:sp>
    </p:spTree>
    <p:extLst>
      <p:ext uri="{BB962C8B-B14F-4D97-AF65-F5344CB8AC3E}">
        <p14:creationId xmlns:p14="http://schemas.microsoft.com/office/powerpoint/2010/main" val="37489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055701" y="1143000"/>
            <a:ext cx="45720" cy="3030166"/>
          </a:xfrm>
          <a:prstGeom prst="rect">
            <a:avLst/>
          </a:prstGeom>
          <a:solidFill>
            <a:srgbClr val="FEFCFC"/>
          </a:solidFill>
          <a:ln>
            <a:noFill/>
          </a:ln>
          <a:effectLst>
            <a:innerShdw blurRad="50927" dist="38100" dir="135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00732" y="1143000"/>
            <a:ext cx="445265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Using LTPP Data 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in Evaluating the Effectiveness of Pavement Smoothness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3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H="1">
            <a:off x="438992" y="1742840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91830" y="301079"/>
            <a:ext cx="857780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Using LTPP Data in Evaluating the Effectiveness of Pavement Smoothness</a:t>
            </a:r>
            <a:endParaRPr lang="en-US" sz="35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1951121"/>
            <a:ext cx="7924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D328F"/>
                </a:solidFill>
                <a:latin typeface="Futura Md BT"/>
              </a:rPr>
              <a:t>International Roughness Index (</a:t>
            </a:r>
            <a:r>
              <a:rPr lang="en-US" sz="2400" b="1" dirty="0" smtClean="0">
                <a:solidFill>
                  <a:srgbClr val="2D328F"/>
                </a:solidFill>
                <a:latin typeface="Futura Md BT"/>
              </a:rPr>
              <a:t>IRI)</a:t>
            </a:r>
            <a:endParaRPr lang="en-US" sz="2400" dirty="0">
              <a:solidFill>
                <a:schemeClr val="tx2"/>
              </a:solidFill>
              <a:latin typeface="Futura Md BT"/>
            </a:endParaRPr>
          </a:p>
          <a:p>
            <a:endParaRPr lang="en-US" sz="1000" dirty="0" smtClean="0">
              <a:solidFill>
                <a:schemeClr val="tx2"/>
              </a:solidFill>
              <a:latin typeface="Futura Md BT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Futura Md BT"/>
              </a:rPr>
              <a:t>“The </a:t>
            </a:r>
            <a:r>
              <a:rPr lang="en-US" sz="2400" dirty="0">
                <a:solidFill>
                  <a:schemeClr val="tx2"/>
                </a:solidFill>
                <a:latin typeface="Futura Md BT"/>
              </a:rPr>
              <a:t>IRI can be defined as: the simulation of the roughness response of a car traveling </a:t>
            </a:r>
            <a:r>
              <a:rPr lang="en-US" sz="2400" dirty="0" smtClean="0">
                <a:solidFill>
                  <a:schemeClr val="tx2"/>
                </a:solidFill>
                <a:latin typeface="Futura Md BT"/>
              </a:rPr>
              <a:t>at 80 </a:t>
            </a:r>
            <a:r>
              <a:rPr lang="en-US" sz="2400" dirty="0">
                <a:solidFill>
                  <a:schemeClr val="tx2"/>
                </a:solidFill>
                <a:latin typeface="Futura Md BT"/>
              </a:rPr>
              <a:t>km/hr. It is the Reference Average Rectified Slope, which expresses a ratio of </a:t>
            </a:r>
            <a:r>
              <a:rPr lang="en-US" sz="2400" dirty="0" smtClean="0">
                <a:solidFill>
                  <a:schemeClr val="tx2"/>
                </a:solidFill>
                <a:latin typeface="Futura Md BT"/>
              </a:rPr>
              <a:t>the accumulated </a:t>
            </a:r>
            <a:r>
              <a:rPr lang="en-US" sz="2400" dirty="0">
                <a:solidFill>
                  <a:schemeClr val="tx2"/>
                </a:solidFill>
                <a:latin typeface="Futura Md BT"/>
              </a:rPr>
              <a:t>suspension motion of a vehicle, divided by the distance traveled during the </a:t>
            </a:r>
            <a:r>
              <a:rPr lang="en-US" sz="2400" dirty="0" smtClean="0">
                <a:solidFill>
                  <a:schemeClr val="tx2"/>
                </a:solidFill>
                <a:latin typeface="Futura Md BT"/>
              </a:rPr>
              <a:t>test” [1].</a:t>
            </a:r>
            <a:endParaRPr lang="en-US" sz="2400" dirty="0">
              <a:solidFill>
                <a:schemeClr val="tx2"/>
              </a:solidFill>
              <a:latin typeface="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27053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H="1">
            <a:off x="438992" y="1742840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91830" y="301079"/>
            <a:ext cx="857780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Using LTPP Data in Evaluating the Effectiveness of Pavement Smoothness</a:t>
            </a:r>
            <a:endParaRPr lang="en-US" sz="35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1951121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D328F"/>
                </a:solidFill>
                <a:latin typeface="Futura Md BT"/>
              </a:rPr>
              <a:t>International Roughness Index (IRI</a:t>
            </a:r>
            <a:r>
              <a:rPr lang="en-US" sz="2400" b="1" dirty="0" smtClean="0">
                <a:solidFill>
                  <a:srgbClr val="2D328F"/>
                </a:solidFill>
                <a:latin typeface="Futura Md BT"/>
              </a:rPr>
              <a:t>)</a:t>
            </a:r>
            <a:endParaRPr lang="en-US" sz="2400" dirty="0" smtClean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Futura Md BT"/>
              </a:rPr>
              <a:t>Smoothness specifications are in place to ensure quality roads are being built.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Futura Md BT"/>
              </a:rPr>
              <a:t>Monetary incentives/disincentive policies based on initial roughness encourage contractors to build smoother roads.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Futura Md BT"/>
              </a:rPr>
              <a:t>Due to the extra costs, it’s important to prove that smoother roadways stay smoother over time.</a:t>
            </a:r>
          </a:p>
        </p:txBody>
      </p:sp>
    </p:spTree>
    <p:extLst>
      <p:ext uri="{BB962C8B-B14F-4D97-AF65-F5344CB8AC3E}">
        <p14:creationId xmlns:p14="http://schemas.microsoft.com/office/powerpoint/2010/main" val="6732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9"/>
          <a:stretch/>
        </p:blipFill>
        <p:spPr>
          <a:xfrm>
            <a:off x="2733472" y="2120630"/>
            <a:ext cx="6136161" cy="259715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8137" y="301079"/>
            <a:ext cx="8421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IRI: </a:t>
            </a:r>
            <a:r>
              <a:rPr lang="en-CA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Step </a:t>
            </a:r>
            <a:r>
              <a:rPr lang="en-CA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1...</a:t>
            </a:r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2120" y="2301935"/>
            <a:ext cx="1966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Register or Sign in.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992" y="1387537"/>
            <a:ext cx="39130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2D328F"/>
                </a:solidFill>
                <a:latin typeface="Futura Md BT"/>
              </a:rPr>
              <a:t>www.InfoPave.com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054971" y="2196755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05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4"/>
          <a:stretch/>
        </p:blipFill>
        <p:spPr>
          <a:xfrm>
            <a:off x="3613568" y="1622580"/>
            <a:ext cx="5071576" cy="353531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8137" y="301079"/>
            <a:ext cx="8421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IRI: </a:t>
            </a:r>
            <a:r>
              <a:rPr lang="en-CA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Step </a:t>
            </a:r>
            <a:r>
              <a:rPr lang="en-CA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1...</a:t>
            </a:r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2120" y="2025979"/>
            <a:ext cx="25785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Locate which sections pertain to your study.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57171" y="1484705"/>
            <a:ext cx="0" cy="559921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7957" y="1323123"/>
            <a:ext cx="792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2D328F"/>
                </a:solidFill>
                <a:latin typeface="Futura Md BT"/>
              </a:rPr>
              <a:t>www.InfoPave.com/Map/ByLocation/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030906" y="4030134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2012" y="3390238"/>
            <a:ext cx="25785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Use filters to narrow search parameters.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592135" y="3584140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23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454" y="2276893"/>
            <a:ext cx="5029200" cy="225836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8137" y="301079"/>
            <a:ext cx="8421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IRI: </a:t>
            </a:r>
            <a:r>
              <a:rPr lang="en-CA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Step 2</a:t>
            </a: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7957" y="1288791"/>
            <a:ext cx="792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2D328F"/>
                </a:solidFill>
                <a:latin typeface="Futura Md BT"/>
              </a:rPr>
              <a:t>www.InfoPave.com/Data/</a:t>
            </a:r>
            <a:endParaRPr lang="en-US" sz="1500" dirty="0" smtClean="0">
              <a:solidFill>
                <a:srgbClr val="2D328F"/>
              </a:solidFill>
              <a:latin typeface="Futura Md B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372" y="2460039"/>
            <a:ext cx="25785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Go to: </a:t>
            </a: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Data, click “Table Export”</a:t>
            </a:r>
            <a:endParaRPr lang="en-US" sz="2200" dirty="0" smtClean="0">
              <a:solidFill>
                <a:schemeClr val="tx2"/>
              </a:solidFill>
              <a:latin typeface="Futura Md BT"/>
            </a:endParaRPr>
          </a:p>
          <a:p>
            <a:endParaRPr lang="en-US" sz="2200" dirty="0" smtClean="0">
              <a:solidFill>
                <a:schemeClr val="tx2"/>
              </a:solidFill>
              <a:latin typeface="Futura Md B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95575" y="2743200"/>
            <a:ext cx="1079706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753845" y="3830170"/>
            <a:ext cx="1079706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34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0" y="1590317"/>
            <a:ext cx="5029200" cy="343833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8137" y="301079"/>
            <a:ext cx="8421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IRI: </a:t>
            </a:r>
            <a:r>
              <a:rPr lang="en-CA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Step 2...</a:t>
            </a:r>
          </a:p>
          <a:p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957" y="1267152"/>
            <a:ext cx="792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2D328F"/>
                </a:solidFill>
                <a:latin typeface="Futura Md BT"/>
              </a:rPr>
              <a:t>http://www.infopave.com/Data/TableExport/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9491" y="1828311"/>
            <a:ext cx="30842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Expand </a:t>
            </a:r>
            <a:br>
              <a:rPr lang="en-US" sz="2200" dirty="0" smtClean="0">
                <a:solidFill>
                  <a:schemeClr val="tx2"/>
                </a:solidFill>
                <a:latin typeface="Futura Md BT"/>
              </a:rPr>
            </a:b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“Performance” </a:t>
            </a: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tab and select </a:t>
            </a: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“</a:t>
            </a:r>
            <a:r>
              <a:rPr lang="en-US" sz="2200" dirty="0" err="1" smtClean="0">
                <a:solidFill>
                  <a:schemeClr val="tx2"/>
                </a:solidFill>
                <a:latin typeface="Futura Md BT"/>
              </a:rPr>
              <a:t>Profilometer</a:t>
            </a: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 Master Table” and IRI data required.</a:t>
            </a:r>
            <a:endParaRPr lang="en-US" sz="2200" dirty="0" smtClean="0">
              <a:solidFill>
                <a:schemeClr val="tx2"/>
              </a:solidFill>
              <a:latin typeface="Futura Md B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77435" y="3439895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194875" y="4349000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194875" y="4912971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49492" y="3666867"/>
            <a:ext cx="30842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Click “Add to </a:t>
            </a: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Data Bucket”</a:t>
            </a:r>
            <a:endParaRPr lang="en-US" sz="2200" dirty="0" smtClean="0">
              <a:solidFill>
                <a:schemeClr val="tx2"/>
              </a:solidFill>
              <a:latin typeface="Futura Md B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177435" y="2341719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28157" y="4005421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58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356" y="1740576"/>
            <a:ext cx="5074920" cy="237418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8137" y="301079"/>
            <a:ext cx="8421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IRI: </a:t>
            </a:r>
            <a:r>
              <a:rPr lang="en-CA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Step </a:t>
            </a:r>
            <a:r>
              <a:rPr lang="en-CA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3</a:t>
            </a:r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957" y="1267152"/>
            <a:ext cx="792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2D328F"/>
                </a:solidFill>
                <a:latin typeface="Futura Md BT"/>
              </a:rPr>
              <a:t>http://www.infopave.com/Data/TableExport/</a:t>
            </a:r>
            <a:endParaRPr lang="en-US" sz="1500" dirty="0" smtClean="0">
              <a:solidFill>
                <a:srgbClr val="2D328F"/>
              </a:solidFill>
              <a:latin typeface="Futura Md B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170" y="2448342"/>
            <a:ext cx="2943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Select preferred export format.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026921" y="3497970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48393" y="3964086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9170" y="3497970"/>
            <a:ext cx="29430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Click “Submit for Data Extraction”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2"/>
              </a:solidFill>
              <a:latin typeface="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403840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theme/theme1.xml><?xml version="1.0" encoding="utf-8"?>
<a:theme xmlns:a="http://schemas.openxmlformats.org/drawingml/2006/main" name="Blank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2D328F"/>
      </a:accent6>
      <a:hlink>
        <a:srgbClr val="CC9900"/>
      </a:hlink>
      <a:folHlink>
        <a:srgbClr val="96A9A9"/>
      </a:folHlink>
    </a:clrScheme>
    <a:fontScheme name="Stante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tante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4818</TotalTime>
  <Words>454</Words>
  <Application>Microsoft Office PowerPoint</Application>
  <PresentationFormat>On-screen Show (4:3)</PresentationFormat>
  <Paragraphs>65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Blank</vt:lpstr>
      <vt:lpstr>1_Blank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Stantec Consulting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Leal</dc:creator>
  <cp:lastModifiedBy>Giannin, Viecili</cp:lastModifiedBy>
  <cp:revision>1076</cp:revision>
  <dcterms:created xsi:type="dcterms:W3CDTF">2015-03-22T16:49:04Z</dcterms:created>
  <dcterms:modified xsi:type="dcterms:W3CDTF">2015-05-15T17:15:01Z</dcterms:modified>
</cp:coreProperties>
</file>